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6"/>
  </p:handoutMasterIdLst>
  <p:sldIdLst>
    <p:sldId id="262" r:id="rId2"/>
    <p:sldId id="299" r:id="rId3"/>
    <p:sldId id="293" r:id="rId4"/>
    <p:sldId id="295" r:id="rId5"/>
    <p:sldId id="296" r:id="rId6"/>
    <p:sldId id="264" r:id="rId7"/>
    <p:sldId id="265" r:id="rId8"/>
    <p:sldId id="266" r:id="rId9"/>
    <p:sldId id="267" r:id="rId10"/>
    <p:sldId id="298" r:id="rId11"/>
    <p:sldId id="268" r:id="rId12"/>
    <p:sldId id="269" r:id="rId13"/>
    <p:sldId id="271" r:id="rId14"/>
    <p:sldId id="274" r:id="rId15"/>
  </p:sldIdLst>
  <p:sldSz cx="9144000" cy="6858000" type="screen4x3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B09ADF2-AF11-4CAC-AEA6-63DB82396B5A}">
          <p14:sldIdLst>
            <p14:sldId id="262"/>
            <p14:sldId id="299"/>
            <p14:sldId id="293"/>
            <p14:sldId id="295"/>
            <p14:sldId id="296"/>
            <p14:sldId id="264"/>
            <p14:sldId id="265"/>
            <p14:sldId id="266"/>
            <p14:sldId id="267"/>
            <p14:sldId id="298"/>
            <p14:sldId id="268"/>
            <p14:sldId id="269"/>
            <p14:sldId id="271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0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r">
              <a:defRPr sz="1200"/>
            </a:lvl1pPr>
          </a:lstStyle>
          <a:p>
            <a:fld id="{E08CBF3C-841F-4745-A8C9-589198441681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645"/>
            <a:ext cx="2949099" cy="496967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940" y="9440645"/>
            <a:ext cx="2949099" cy="496967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r">
              <a:defRPr sz="1200"/>
            </a:lvl1pPr>
          </a:lstStyle>
          <a:p>
            <a:fld id="{0CD3313E-6383-45F9-BF9E-C67911D40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248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D899A-40F6-4F98-9664-B9CE66462393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DC831-6707-4533-A76E-DE4BE66471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D899A-40F6-4F98-9664-B9CE66462393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DC831-6707-4533-A76E-DE4BE66471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D899A-40F6-4F98-9664-B9CE66462393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DC831-6707-4533-A76E-DE4BE66471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D899A-40F6-4F98-9664-B9CE66462393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DC831-6707-4533-A76E-DE4BE66471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D899A-40F6-4F98-9664-B9CE66462393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DC831-6707-4533-A76E-DE4BE66471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D899A-40F6-4F98-9664-B9CE66462393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DC831-6707-4533-A76E-DE4BE66471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D899A-40F6-4F98-9664-B9CE66462393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DC831-6707-4533-A76E-DE4BE66471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D899A-40F6-4F98-9664-B9CE66462393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DC831-6707-4533-A76E-DE4BE66471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D899A-40F6-4F98-9664-B9CE66462393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DC831-6707-4533-A76E-DE4BE66471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D899A-40F6-4F98-9664-B9CE66462393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DC831-6707-4533-A76E-DE4BE66471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D899A-40F6-4F98-9664-B9CE66462393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DC831-6707-4533-A76E-DE4BE66471C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3D899A-40F6-4F98-9664-B9CE66462393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F5DC831-6707-4533-A76E-DE4BE66471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родительской плате </a:t>
            </a:r>
            <a:b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65313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80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sz="280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Премьер-министра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РТ-  министр образования и науки РТ </a:t>
            </a:r>
          </a:p>
          <a:p>
            <a:pPr algn="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Э.Н. Фаттахов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00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РАЗМЕРА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РОДИТЕЛЬСКОЙ ПЛАТЫ 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834180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детские сады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общеразвивающего вида (вторая категория)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4197"/>
              </p:ext>
            </p:extLst>
          </p:nvPr>
        </p:nvGraphicFramePr>
        <p:xfrm>
          <a:off x="683568" y="1315250"/>
          <a:ext cx="7848872" cy="4752528"/>
        </p:xfrm>
        <a:graphic>
          <a:graphicData uri="http://schemas.openxmlformats.org/drawingml/2006/table">
            <a:tbl>
              <a:tblPr firstRow="1" firstCol="1" bandRow="1"/>
              <a:tblGrid>
                <a:gridCol w="1844492"/>
                <a:gridCol w="1489004"/>
                <a:gridCol w="1369431"/>
                <a:gridCol w="1633777"/>
                <a:gridCol w="1512168"/>
              </a:tblGrid>
              <a:tr h="18289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Количество дней работы дошкольного 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образователь-</a:t>
                      </a:r>
                      <a:r>
                        <a:rPr lang="ru-RU" sz="1800" b="1" dirty="0" err="1" smtClean="0">
                          <a:effectLst/>
                          <a:latin typeface="Times New Roman"/>
                          <a:ea typeface="Times New Roman"/>
                        </a:rPr>
                        <a:t>ного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учреждения в неделю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Количество часов работы </a:t>
                      </a:r>
                      <a:r>
                        <a:rPr lang="ru-RU" sz="1800" b="1" dirty="0" err="1" smtClean="0">
                          <a:effectLst/>
                          <a:latin typeface="Times New Roman"/>
                          <a:ea typeface="Times New Roman"/>
                        </a:rPr>
                        <a:t>дошколь-ного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="1" dirty="0" err="1" smtClean="0">
                          <a:effectLst/>
                          <a:latin typeface="Times New Roman"/>
                          <a:ea typeface="Times New Roman"/>
                        </a:rPr>
                        <a:t>образова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-тельного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учреждения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Количество детей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Величина родительской платы за одного воспитанника, рублей в месяц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2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от 1 года </a:t>
                      </a:r>
                      <a:endParaRPr lang="ru-RU" sz="18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до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3 лет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от 3 до 7 лет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4484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 рабочих дней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10,5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менее трех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2294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2283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548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трех и более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1168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1163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2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менее трех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2629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2504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99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трех и более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1336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1274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30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Родительская плата не взимается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</a:p>
          <a:p>
            <a:pPr marL="1169988">
              <a:lnSpc>
                <a:spcPct val="115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детей-инвалидов </a:t>
            </a:r>
          </a:p>
          <a:p>
            <a:pPr marL="1169988">
              <a:lnSpc>
                <a:spcPct val="115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детей-сирот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(опекуны, приемные…)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69988">
              <a:lnSpc>
                <a:spcPct val="115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оставшихся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попечения родителей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(опекуны, приемные…)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69988">
              <a:lnSpc>
                <a:spcPct val="115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туберкулезной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интоксикацией</a:t>
            </a:r>
          </a:p>
          <a:p>
            <a:pPr marL="827088" indent="0">
              <a:lnSpc>
                <a:spcPct val="115000"/>
              </a:lnSpc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знать!</a:t>
            </a:r>
          </a:p>
          <a:p>
            <a:pPr marL="0" lv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снижается на 50 %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семей, </a:t>
            </a:r>
          </a:p>
          <a:p>
            <a:pPr marL="0" lvl="0" indent="0" algn="ctr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</a:p>
          <a:p>
            <a:pPr marL="827088" indent="0">
              <a:lnSpc>
                <a:spcPct val="115000"/>
              </a:lnSpc>
              <a:buNone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88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поддержки семей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 marL="252730" indent="0" algn="ctr"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Федеральный закон «Об образовании в </a:t>
            </a:r>
          </a:p>
          <a:p>
            <a:pPr marL="25273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Российской Федерации» от 29.12.12.г. № 273-ФЗ,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п.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5 ст. 65 </a:t>
            </a:r>
          </a:p>
          <a:p>
            <a:pPr marL="252730" indent="0"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Компенсация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части фактически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уплаченной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родительской платы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: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319033"/>
              </p:ext>
            </p:extLst>
          </p:nvPr>
        </p:nvGraphicFramePr>
        <p:xfrm>
          <a:off x="395536" y="3717033"/>
          <a:ext cx="8352928" cy="2448271"/>
        </p:xfrm>
        <a:graphic>
          <a:graphicData uri="http://schemas.openxmlformats.org/drawingml/2006/table">
            <a:tbl>
              <a:tblPr firstRow="1" firstCol="1" bandRow="1"/>
              <a:tblGrid>
                <a:gridCol w="4887200"/>
                <a:gridCol w="866602"/>
                <a:gridCol w="2599126"/>
              </a:tblGrid>
              <a:tr h="91191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2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на первого ребёнка в </a:t>
                      </a:r>
                      <a:r>
                        <a:rPr lang="ru-RU" sz="2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размере               –         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20</a:t>
                      </a:r>
                      <a:r>
                        <a:rPr lang="ru-RU" sz="2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%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kern="1200" dirty="0" smtClean="0">
                        <a:solidFill>
                          <a:srgbClr val="17375E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kern="1200" dirty="0" smtClean="0">
                        <a:solidFill>
                          <a:srgbClr val="17375E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ru-RU" sz="2400" b="1" u="sng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среднего размера </a:t>
                      </a:r>
                      <a:r>
                        <a:rPr lang="ru-RU" sz="24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родительской платы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45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2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на второго </a:t>
                      </a:r>
                      <a:r>
                        <a:rPr lang="ru-RU" sz="2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          –         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50</a:t>
                      </a:r>
                      <a:r>
                        <a:rPr lang="ru-RU" sz="2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%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191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2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на третьего </a:t>
                      </a:r>
                      <a:endParaRPr lang="ru-RU" sz="28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ru-RU" sz="2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    и </a:t>
                      </a:r>
                      <a:r>
                        <a:rPr lang="ru-RU" sz="2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последующих </a:t>
                      </a:r>
                      <a:r>
                        <a:rPr lang="ru-RU" sz="2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</a:rPr>
                        <a:t> –</a:t>
                      </a:r>
                      <a:r>
                        <a:rPr lang="ru-RU" sz="2800" b="1" kern="1200" dirty="0" smtClean="0">
                          <a:solidFill>
                            <a:srgbClr val="17375E"/>
                          </a:solidFill>
                          <a:effectLst/>
                          <a:latin typeface="Calibri"/>
                          <a:ea typeface="Times New Roman"/>
                        </a:rPr>
                        <a:t>         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70%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авая фигурная скобка 6"/>
          <p:cNvSpPr/>
          <p:nvPr/>
        </p:nvSpPr>
        <p:spPr>
          <a:xfrm>
            <a:off x="5545063" y="3789040"/>
            <a:ext cx="361950" cy="2448272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2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меры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адресной поддержки семей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85395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Исходя из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доходов на одного члена семьи: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1438275" indent="-457200" algn="just">
              <a:lnSpc>
                <a:spcPct val="115000"/>
              </a:lnSpc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до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10000 рублей в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месяц</a:t>
            </a:r>
            <a:endParaRPr lang="ru-RU" b="1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1438275" indent="-457200" algn="just">
              <a:lnSpc>
                <a:spcPct val="115000"/>
              </a:lnSpc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от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10001 до 15000 рублей в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месяц</a:t>
            </a:r>
            <a:endParaRPr lang="ru-RU" b="1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1438275" indent="-457200" algn="just">
              <a:lnSpc>
                <a:spcPct val="115000"/>
              </a:lnSpc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от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15001 до 20000 рублей в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месяц</a:t>
            </a:r>
            <a:endParaRPr lang="ru-RU" b="1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Если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доход на одного члена семьи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превышает 20000 рублей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, то данная компенсация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не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предусматривается</a:t>
            </a:r>
            <a:endParaRPr lang="ru-RU" b="1" dirty="0">
              <a:solidFill>
                <a:schemeClr val="tx2">
                  <a:lumMod val="75000"/>
                </a:schemeClr>
              </a:solidFill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870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068" y="4046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можно найти документы по новой родительской плате?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396" y="1556792"/>
            <a:ext cx="7931224" cy="4785395"/>
          </a:xfrm>
        </p:spPr>
        <p:txBody>
          <a:bodyPr>
            <a:normAutofit/>
          </a:bodyPr>
          <a:lstStyle/>
          <a:p>
            <a:pPr algn="just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сайте Министерства образования и науки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Татарстан (баннер «Родительская плата»)</a:t>
            </a:r>
          </a:p>
          <a:p>
            <a:pPr marL="0" indent="0">
              <a:buNone/>
            </a:pPr>
            <a:endParaRPr lang="ru-RU" sz="1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сайтах исполнительных комитетов   муниципальных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образований республики</a:t>
            </a:r>
            <a:endParaRPr lang="ru-RU" sz="1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сайтах дошкольных образовательных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республики</a:t>
            </a:r>
            <a:endParaRPr lang="ru-RU" sz="1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11924"/>
            <a:ext cx="5760640" cy="2729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лево 3"/>
          <p:cNvSpPr/>
          <p:nvPr/>
        </p:nvSpPr>
        <p:spPr>
          <a:xfrm>
            <a:off x="5580112" y="3284984"/>
            <a:ext cx="295232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88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15212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«Дорожная карта» по ликвидации очередности в ДОУ в 2013-2015 гг.</a:t>
            </a:r>
            <a:r>
              <a:rPr lang="ru-RU" sz="36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877955"/>
              </p:ext>
            </p:extLst>
          </p:nvPr>
        </p:nvGraphicFramePr>
        <p:xfrm>
          <a:off x="611560" y="1744275"/>
          <a:ext cx="7992888" cy="41821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3096344"/>
                <a:gridCol w="3384376"/>
              </a:tblGrid>
              <a:tr h="8640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новых дошкольных мест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Объем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затрат, тыс. руб.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8512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2013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6537</a:t>
                      </a:r>
                      <a:endParaRPr lang="ru-RU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2 234 279,0</a:t>
                      </a:r>
                      <a:endParaRPr lang="ru-RU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8512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2014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/>
                        </a:rPr>
                        <a:t>прогноз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11142</a:t>
                      </a:r>
                      <a:endParaRPr lang="ru-RU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5 169 888,0</a:t>
                      </a:r>
                      <a:endParaRPr lang="ru-RU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8512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2015</a:t>
                      </a:r>
                      <a:r>
                        <a:rPr lang="ru-RU" sz="2200" baseline="0" dirty="0" smtClean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/>
                        </a:rPr>
                        <a:t>прогноз</a:t>
                      </a:r>
                      <a:endParaRPr lang="ru-RU" sz="20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13180</a:t>
                      </a:r>
                      <a:endParaRPr lang="ru-RU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6 122 110,0</a:t>
                      </a:r>
                      <a:endParaRPr lang="ru-RU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395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Итого</a:t>
                      </a:r>
                      <a:r>
                        <a:rPr lang="ru-RU" sz="2200" baseline="0" dirty="0" smtClean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/>
                        </a:rPr>
                        <a:t>прогноз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30859</a:t>
                      </a:r>
                      <a:endParaRPr lang="ru-RU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13 526 277,0</a:t>
                      </a:r>
                      <a:endParaRPr lang="ru-RU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89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txBody>
          <a:bodyPr>
            <a:normAutofit/>
          </a:bodyPr>
          <a:lstStyle/>
          <a:p>
            <a:pPr marL="252730" lvl="0" indent="0" algn="ctr">
              <a:lnSpc>
                <a:spcPct val="115000"/>
              </a:lnSpc>
              <a:buNone/>
            </a:pPr>
            <a:r>
              <a:rPr lang="ru-RU" sz="3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Федеральный закон </a:t>
            </a:r>
            <a:endParaRPr lang="ru-RU" sz="30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252730" lvl="0" indent="0" algn="ctr">
              <a:lnSpc>
                <a:spcPct val="115000"/>
              </a:lnSpc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ru-RU" sz="3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Об образовании в </a:t>
            </a:r>
            <a:r>
              <a:rPr lang="ru-RU" sz="3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Российской </a:t>
            </a:r>
            <a:r>
              <a:rPr lang="ru-RU" sz="3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Федерации» </a:t>
            </a:r>
            <a:endParaRPr lang="ru-RU" sz="30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252730" lvl="0" indent="0" algn="ctr">
              <a:lnSpc>
                <a:spcPct val="115000"/>
              </a:lnSpc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от </a:t>
            </a:r>
            <a:r>
              <a:rPr lang="ru-RU" sz="3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29.12.12.г. № </a:t>
            </a:r>
            <a:r>
              <a:rPr lang="ru-RU" sz="3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273-ФЗ </a:t>
            </a:r>
          </a:p>
          <a:p>
            <a:pPr marL="252730" lvl="0" indent="0" algn="ctr">
              <a:lnSpc>
                <a:spcPct val="115000"/>
              </a:lnSpc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ст.10 п. 4</a:t>
            </a:r>
          </a:p>
          <a:p>
            <a:pPr marL="252730" lvl="0" indent="0" algn="ctr">
              <a:lnSpc>
                <a:spcPct val="115000"/>
              </a:lnSpc>
              <a:buNone/>
            </a:pPr>
            <a:endParaRPr lang="ru-RU" sz="3000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252730" lvl="0" indent="0" algn="ctr">
              <a:lnSpc>
                <a:spcPct val="115000"/>
              </a:lnSpc>
              <a:buNone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образование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252730" lvl="0" indent="0" algn="ctr">
              <a:lnSpc>
                <a:spcPct val="115000"/>
              </a:lnSpc>
              <a:buNone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endParaRPr lang="ru-RU" sz="36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730" lvl="0" indent="0" algn="ctr">
              <a:lnSpc>
                <a:spcPct val="115000"/>
              </a:lnSpc>
              <a:buNone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14378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услуг, предоставляемых в детском саду бесплатно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еализация основной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программы: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 и подготовка к обучению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грамоте</a:t>
            </a:r>
          </a:p>
          <a:p>
            <a:pPr algn="just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художественное творчество </a:t>
            </a:r>
          </a:p>
          <a:p>
            <a:pPr algn="just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 </a:t>
            </a:r>
          </a:p>
          <a:p>
            <a:pPr algn="just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физкультура</a:t>
            </a:r>
          </a:p>
          <a:p>
            <a:pPr algn="just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algn="just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окружающим и т.д.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режимных моментов: </a:t>
            </a:r>
          </a:p>
          <a:p>
            <a:pPr algn="just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рогулка</a:t>
            </a:r>
          </a:p>
          <a:p>
            <a:pPr algn="just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рганизация развлечений и досуга</a:t>
            </a:r>
          </a:p>
          <a:p>
            <a:pPr algn="just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тренняя гимнастика </a:t>
            </a:r>
          </a:p>
          <a:p>
            <a:pPr algn="just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привитие культурно-гигиенических навыков и т.д.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Организованная и свободная игровая деятельность детей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образовательные услуги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не обязательны !</a:t>
            </a:r>
          </a:p>
          <a:p>
            <a:pPr marL="0" indent="0" algn="ctr">
              <a:buNone/>
            </a:pPr>
            <a:endParaRPr lang="ru-RU" sz="3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услуги </a:t>
            </a:r>
            <a:endParaRPr lang="ru-RU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оказаны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желанию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Навязывание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дополнительных услуг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</a:t>
            </a:r>
            <a:endParaRPr lang="ru-RU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96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законодательстве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29.12.12 г. № 273-ФЗ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 </a:t>
            </a:r>
          </a:p>
          <a:p>
            <a:pPr marL="0" indent="0" algn="ctr">
              <a:buNone/>
            </a:pP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содержание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на образовательные услуги –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республиканская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атраты на содержание имущества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средств муниципалитетов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присмотр и уход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детьми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родительская плата.</a:t>
            </a:r>
          </a:p>
        </p:txBody>
      </p:sp>
    </p:spTree>
    <p:extLst>
      <p:ext uri="{BB962C8B-B14F-4D97-AF65-F5344CB8AC3E}">
        <p14:creationId xmlns:p14="http://schemas.microsoft.com/office/powerpoint/2010/main" val="150613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Присмотр и уход за детьми в дошкольных организациях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питание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хозяйственное-бытовое обслуживание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медицинское обслуживание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асходы на медикаменты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оплаты труда помощников воспитателей, медицинских сотрудников, сотрудников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пищеблока, техперсонала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31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родительской платы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183880" cy="418795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 2013 г.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компенсации родительской платы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осуществляется,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среднего размера родительской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платы</a:t>
            </a:r>
          </a:p>
          <a:p>
            <a:pPr>
              <a:lnSpc>
                <a:spcPct val="115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родительской платы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2014 год утвержден 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Кабинета Министров Республики Татарстан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615 от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29.08.2013 г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47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родительской платы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92146"/>
            <a:ext cx="8229600" cy="503001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зависит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от: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ида дошкольного учреждения</a:t>
            </a:r>
          </a:p>
          <a:p>
            <a:pPr algn="just">
              <a:lnSpc>
                <a:spcPct val="115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озраста ребенка (до 3 и старше 3 лет)</a:t>
            </a:r>
          </a:p>
          <a:p>
            <a:pPr algn="just">
              <a:lnSpc>
                <a:spcPct val="115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ремени пребывания ребенка в детском саду</a:t>
            </a:r>
          </a:p>
          <a:p>
            <a:pPr algn="just">
              <a:lnSpc>
                <a:spcPct val="115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оличества детей в семье (до 3 и более 3 детей)</a:t>
            </a:r>
          </a:p>
          <a:p>
            <a:pPr algn="just">
              <a:lnSpc>
                <a:spcPct val="115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59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950</TotalTime>
  <Words>587</Words>
  <Application>Microsoft Office PowerPoint</Application>
  <PresentationFormat>Экран (4:3)</PresentationFormat>
  <Paragraphs>137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О родительской плате  за детский сад </vt:lpstr>
      <vt:lpstr>«Дорожная карта» по ликвидации очередности в ДОУ в 2013-2015 гг. </vt:lpstr>
      <vt:lpstr>Презентация PowerPoint</vt:lpstr>
      <vt:lpstr>Перечень услуг, предоставляемых в детском саду бесплатно</vt:lpstr>
      <vt:lpstr>Дополнительные образовательные услуги</vt:lpstr>
      <vt:lpstr>Изменения в законодательстве</vt:lpstr>
      <vt:lpstr>Присмотр и уход за детьми в дошкольных организациях</vt:lpstr>
      <vt:lpstr>Компенсация родительской платы</vt:lpstr>
      <vt:lpstr>Размер родительской платы</vt:lpstr>
      <vt:lpstr>ПРИМЕР РАЗМЕРА РОДИТЕЛЬСКОЙ ПЛАТЫ </vt:lpstr>
      <vt:lpstr>Родительская плата не взимается</vt:lpstr>
      <vt:lpstr>Меры социальной поддержки семей</vt:lpstr>
      <vt:lpstr>Новые меры адресной поддержки семей</vt:lpstr>
      <vt:lpstr>Где можно найти документы по новой родительской плате?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Разъяснительная работа с населением о повышении родительской платы в детском саду</dc:title>
  <dc:creator>Yaltanskaya</dc:creator>
  <cp:lastModifiedBy>Garnisheva</cp:lastModifiedBy>
  <cp:revision>85</cp:revision>
  <cp:lastPrinted>2013-10-28T14:53:15Z</cp:lastPrinted>
  <dcterms:created xsi:type="dcterms:W3CDTF">2013-10-24T14:40:52Z</dcterms:created>
  <dcterms:modified xsi:type="dcterms:W3CDTF">2013-10-29T08:11:25Z</dcterms:modified>
</cp:coreProperties>
</file>